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Space Mono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Caveat Regular"/>
      <p:regular r:id="rId24"/>
      <p:bold r:id="rId25"/>
    </p:embeddedFont>
    <p:embeddedFont>
      <p:font typeface="Space Grotesk Light"/>
      <p:regular r:id="rId26"/>
      <p:bold r:id="rId27"/>
    </p:embeddedFont>
    <p:embeddedFont>
      <p:font typeface="Nunito Sans SemiBold"/>
      <p:regular r:id="rId28"/>
      <p:bold r:id="rId29"/>
      <p:italic r:id="rId30"/>
      <p:boldItalic r:id="rId31"/>
    </p:embeddedFont>
    <p:embeddedFont>
      <p:font typeface="Nunito Sans"/>
      <p:regular r:id="rId32"/>
      <p:bold r:id="rId33"/>
      <p:italic r:id="rId34"/>
      <p:boldItalic r:id="rId35"/>
    </p:embeddedFont>
    <p:embeddedFont>
      <p:font typeface="Space Grotesk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ceMono-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SpaceMono-boldItalic.fntdata"/><Relationship Id="rId24" Type="http://schemas.openxmlformats.org/officeDocument/2006/relationships/font" Target="fonts/CaveatRegular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paceGroteskLight-regular.fntdata"/><Relationship Id="rId25" Type="http://schemas.openxmlformats.org/officeDocument/2006/relationships/font" Target="fonts/CaveatRegular-bold.fntdata"/><Relationship Id="rId28" Type="http://schemas.openxmlformats.org/officeDocument/2006/relationships/font" Target="fonts/NunitoSansSemiBold-regular.fntdata"/><Relationship Id="rId27" Type="http://schemas.openxmlformats.org/officeDocument/2006/relationships/font" Target="fonts/SpaceGrotesk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SemiBold-boldItalic.fntdata"/><Relationship Id="rId30" Type="http://schemas.openxmlformats.org/officeDocument/2006/relationships/font" Target="fonts/NunitoSansSemiBold-italic.fntdata"/><Relationship Id="rId11" Type="http://schemas.openxmlformats.org/officeDocument/2006/relationships/slide" Target="slides/slide6.xml"/><Relationship Id="rId33" Type="http://schemas.openxmlformats.org/officeDocument/2006/relationships/font" Target="fonts/NunitoSans-bold.fntdata"/><Relationship Id="rId10" Type="http://schemas.openxmlformats.org/officeDocument/2006/relationships/slide" Target="slides/slide5.xml"/><Relationship Id="rId32" Type="http://schemas.openxmlformats.org/officeDocument/2006/relationships/font" Target="fonts/NunitoSans-regular.fntdata"/><Relationship Id="rId13" Type="http://schemas.openxmlformats.org/officeDocument/2006/relationships/slide" Target="slides/slide8.xml"/><Relationship Id="rId35" Type="http://schemas.openxmlformats.org/officeDocument/2006/relationships/font" Target="fonts/NunitoSans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Sans-italic.fntdata"/><Relationship Id="rId15" Type="http://schemas.openxmlformats.org/officeDocument/2006/relationships/slide" Target="slides/slide10.xml"/><Relationship Id="rId37" Type="http://schemas.openxmlformats.org/officeDocument/2006/relationships/font" Target="fonts/SpaceGrotesk-bold.fntdata"/><Relationship Id="rId14" Type="http://schemas.openxmlformats.org/officeDocument/2006/relationships/slide" Target="slides/slide9.xml"/><Relationship Id="rId36" Type="http://schemas.openxmlformats.org/officeDocument/2006/relationships/font" Target="fonts/SpaceGrotesk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paceMono-bold.fntdata"/><Relationship Id="rId18" Type="http://schemas.openxmlformats.org/officeDocument/2006/relationships/font" Target="fonts/SpaceMon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7b924e30f_0_2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b7b924e30f_0_2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da5f2d02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da5f2d02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8dc5930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8dc5930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5c4f957a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5c4f957a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d8dc59307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d8dc59307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5c4f957a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5c4f957a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da5f2d02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da5f2d02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da5f2d0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da5f2d0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a5f2d0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da5f2d0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da5f2d02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da5f2d02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da5f2d02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da5f2d02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53444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a5f2d02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a5f2d02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accen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429000" y="0"/>
            <a:ext cx="5715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1039100" y="1554900"/>
            <a:ext cx="6735900" cy="17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055972" y="3291325"/>
            <a:ext cx="67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97" y="615063"/>
            <a:ext cx="146310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16500" y="2074650"/>
            <a:ext cx="774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1031962" y="736450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1103167" y="1466550"/>
            <a:ext cx="7641600" cy="31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⬢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" name="Google Shape;66;p16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ranch Hero">
  <p:cSld name="TITLE_AND_BODY_1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1031962" y="736450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060758" y="1466550"/>
            <a:ext cx="7641600" cy="31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⬢"/>
              <a:defRPr/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602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⬡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800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04800" lvl="1" marL="914400" rtl="0">
              <a:spcBef>
                <a:spcPts val="600"/>
              </a:spcBef>
              <a:spcAft>
                <a:spcPts val="0"/>
              </a:spcAft>
              <a:buSzPts val="1200"/>
              <a:buChar char="⬡"/>
              <a:defRPr sz="1200"/>
            </a:lvl2pPr>
            <a:lvl3pPr indent="-304800" lvl="2" marL="13716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3652350" y="2144650"/>
            <a:ext cx="4820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⬡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3728550" y="1005150"/>
            <a:ext cx="4969500" cy="9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>
            <a:off x="731000" y="1504950"/>
            <a:ext cx="6367800" cy="20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">
  <p:cSld name="SECTION_TITLE_AND_DESCRIPTION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3695700" y="1280475"/>
            <a:ext cx="50046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3695700" y="1802850"/>
            <a:ext cx="50046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Grotesk Light"/>
              <a:buNone/>
              <a:defRPr sz="20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3728927" y="2487050"/>
            <a:ext cx="4743600" cy="19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⬢"/>
              <a:defRPr>
                <a:solidFill>
                  <a:srgbClr val="FFFFFF"/>
                </a:solidFill>
              </a:defRPr>
            </a:lvl1pPr>
            <a:lvl2pPr indent="-323850" lvl="1" marL="914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⬡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hasCustomPrompt="1" type="title"/>
          </p:nvPr>
        </p:nvSpPr>
        <p:spPr>
          <a:xfrm>
            <a:off x="311700" y="7058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731000" y="2761325"/>
            <a:ext cx="7886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⬢"/>
              <a:defRPr/>
            </a:lvl1pPr>
            <a:lvl2pPr indent="-323850" lvl="1" marL="914400" rtl="0" algn="ctr">
              <a:spcBef>
                <a:spcPts val="600"/>
              </a:spcBef>
              <a:spcAft>
                <a:spcPts val="0"/>
              </a:spcAft>
              <a:buSzPts val="1500"/>
              <a:buChar char="⬡"/>
              <a:defRPr/>
            </a:lvl2pPr>
            <a:lvl3pPr indent="-317500" lvl="2" marL="1371600" rtl="0" algn="ctr">
              <a:spcBef>
                <a:spcPts val="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4pPr>
            <a:lvl5pPr indent="-304800" lvl="4" marL="2286000" rtl="0" algn="ctr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600"/>
              </a:spcBef>
              <a:spcAft>
                <a:spcPts val="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31962" y="445025"/>
            <a:ext cx="737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pace Grotesk Light"/>
              <a:buNone/>
              <a:defRPr sz="28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unito Sans"/>
              <a:buNone/>
              <a:defRPr sz="2800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72901" y="1152475"/>
            <a:ext cx="7641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unito Sans"/>
              <a:buChar char="⬢"/>
              <a:defRPr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2385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⬡"/>
              <a:defRPr sz="1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048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○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048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■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048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●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048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"/>
              <a:buChar char="○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04800" lvl="8" marL="4114800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Nunito Sans"/>
              <a:buChar char="■"/>
              <a:defRPr sz="1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20">
          <p15:clr>
            <a:srgbClr val="EA4335"/>
          </p15:clr>
        </p15:guide>
        <p15:guide id="2" pos="2376">
          <p15:clr>
            <a:srgbClr val="EA4335"/>
          </p15:clr>
        </p15:guide>
        <p15:guide id="3" pos="403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tony.rappa@branchapp.com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www.branchapp.com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type="ctrTitle"/>
          </p:nvPr>
        </p:nvSpPr>
        <p:spPr>
          <a:xfrm>
            <a:off x="1039100" y="1554900"/>
            <a:ext cx="67359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 Sans"/>
              <a:buNone/>
            </a:pPr>
            <a:r>
              <a:rPr lang="en">
                <a:latin typeface="Space Grotesk"/>
                <a:ea typeface="Space Grotesk"/>
                <a:cs typeface="Space Grotesk"/>
                <a:sym typeface="Space Grotesk"/>
              </a:rPr>
              <a:t>Branch + Expense Bull</a:t>
            </a:r>
            <a:endParaRPr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 Sans"/>
              <a:buNone/>
            </a:pPr>
            <a:r>
              <a:rPr lang="en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Sales Slides</a:t>
            </a:r>
            <a:endParaRPr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02" name="Google Shape;102;p26"/>
          <p:cNvSpPr txBox="1"/>
          <p:nvPr>
            <p:ph idx="1" type="subTitle"/>
          </p:nvPr>
        </p:nvSpPr>
        <p:spPr>
          <a:xfrm>
            <a:off x="1055975" y="3977125"/>
            <a:ext cx="67191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Tony Rappa | Strategic Alliances Manager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5"/>
          <p:cNvCxnSpPr/>
          <p:nvPr/>
        </p:nvCxnSpPr>
        <p:spPr>
          <a:xfrm>
            <a:off x="6219300" y="1309150"/>
            <a:ext cx="0" cy="2463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5"/>
          <p:cNvSpPr txBox="1"/>
          <p:nvPr>
            <p:ph type="title"/>
          </p:nvPr>
        </p:nvSpPr>
        <p:spPr>
          <a:xfrm>
            <a:off x="1031954" y="736450"/>
            <a:ext cx="483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Getting Started with Branch is Easy!</a:t>
            </a:r>
            <a:endParaRPr sz="21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1128025" y="1549325"/>
            <a:ext cx="41712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Your dedicated Branch Success Team will: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Review and align on your companies priorities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Help provide guidance + requirements on data exchange and setup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Create custom communication materials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260350" lvl="0" marL="2857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⬡"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Provide multi-level leadership training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5969100" y="1001595"/>
            <a:ext cx="500400" cy="5004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1B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Space Mono"/>
                <a:ea typeface="Space Mono"/>
                <a:cs typeface="Space Mono"/>
                <a:sym typeface="Space Mono"/>
              </a:rPr>
              <a:t>1</a:t>
            </a:r>
            <a:endParaRPr sz="1600">
              <a:solidFill>
                <a:srgbClr val="FFFFFF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5969100" y="186547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5969100" y="268202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3</a:t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5969100" y="3498577"/>
            <a:ext cx="500400" cy="5004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4</a:t>
            </a:r>
            <a:endParaRPr/>
          </a:p>
        </p:txBody>
      </p:sp>
      <p:sp>
        <p:nvSpPr>
          <p:cNvPr id="220" name="Google Shape;220;p35"/>
          <p:cNvSpPr txBox="1"/>
          <p:nvPr/>
        </p:nvSpPr>
        <p:spPr>
          <a:xfrm>
            <a:off x="6621925" y="1922554"/>
            <a:ext cx="1976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Verify</a:t>
            </a: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employee data route</a:t>
            </a:r>
            <a:endParaRPr sz="1100"/>
          </a:p>
        </p:txBody>
      </p:sp>
      <p:sp>
        <p:nvSpPr>
          <p:cNvPr id="221" name="Google Shape;221;p35"/>
          <p:cNvSpPr txBox="1"/>
          <p:nvPr/>
        </p:nvSpPr>
        <p:spPr>
          <a:xfrm>
            <a:off x="6621925" y="2658657"/>
            <a:ext cx="1976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Train leaders &amp; distribute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marketing materials</a:t>
            </a:r>
            <a:endParaRPr sz="11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6621925" y="3536674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Go live!</a:t>
            </a:r>
            <a:endParaRPr b="1">
              <a:solidFill>
                <a:schemeClr val="accen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6634501" y="1042609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Sign with Branch</a:t>
            </a:r>
            <a:endParaRPr b="1"/>
          </a:p>
        </p:txBody>
      </p:sp>
      <p:sp>
        <p:nvSpPr>
          <p:cNvPr id="224" name="Google Shape;224;p35"/>
          <p:cNvSpPr txBox="1"/>
          <p:nvPr/>
        </p:nvSpPr>
        <p:spPr>
          <a:xfrm>
            <a:off x="6949612" y="1384526"/>
            <a:ext cx="1761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No minimums, No fees</a:t>
            </a:r>
            <a:endParaRPr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3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001" y="1443601"/>
            <a:ext cx="168700" cy="17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76950"/>
            <a:ext cx="5345124" cy="12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/>
          <p:nvPr/>
        </p:nvSpPr>
        <p:spPr>
          <a:xfrm flipH="1" rot="10800000">
            <a:off x="6033436" y="533823"/>
            <a:ext cx="2727300" cy="40956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1060750" y="3113799"/>
            <a:ext cx="4424700" cy="14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Branch is working on big ideas to help solve the financial challenges faced by America’s 80 million hourly workers by partnering with the companies they work for to streamline payments.</a:t>
            </a: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6259897" y="3099325"/>
            <a:ext cx="14109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/>
              <a:t>Wellness Partnerships</a:t>
            </a:r>
            <a:endParaRPr b="1" sz="800"/>
          </a:p>
        </p:txBody>
      </p:sp>
      <p:sp>
        <p:nvSpPr>
          <p:cNvPr id="235" name="Google Shape;235;p36"/>
          <p:cNvSpPr/>
          <p:nvPr/>
        </p:nvSpPr>
        <p:spPr>
          <a:xfrm>
            <a:off x="1143000" y="1452950"/>
            <a:ext cx="684300" cy="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91" y="681311"/>
            <a:ext cx="1652824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007" y="3474887"/>
            <a:ext cx="1896525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9049" y="3926374"/>
            <a:ext cx="1331805" cy="3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6738" y="1282309"/>
            <a:ext cx="469200" cy="46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2093" y="1876293"/>
            <a:ext cx="45848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6775629" y="1288626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2020 Webby Award Winner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Apps - Financial Service Banking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6775629" y="1882947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2020 Lendit Fintech Award Winner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Excellence in Financial Inclusion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6259897" y="931775"/>
            <a:ext cx="14109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/>
              <a:t>Awards   </a:t>
            </a:r>
            <a:endParaRPr b="1" sz="800"/>
          </a:p>
        </p:txBody>
      </p:sp>
      <p:sp>
        <p:nvSpPr>
          <p:cNvPr id="244" name="Google Shape;244;p36"/>
          <p:cNvSpPr txBox="1"/>
          <p:nvPr>
            <p:ph idx="1" type="body"/>
          </p:nvPr>
        </p:nvSpPr>
        <p:spPr>
          <a:xfrm>
            <a:off x="6775629" y="2491134"/>
            <a:ext cx="2033400" cy="3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G2 Leader - </a:t>
            </a:r>
            <a:r>
              <a:rPr b="1" lang="en" sz="800">
                <a:solidFill>
                  <a:srgbClr val="FFFFFF"/>
                </a:solidFill>
              </a:rPr>
              <a:t>Winter 2021</a:t>
            </a:r>
            <a:br>
              <a:rPr b="1" lang="en" sz="800">
                <a:solidFill>
                  <a:srgbClr val="FFFFFF"/>
                </a:solidFill>
              </a:rPr>
            </a:br>
            <a:r>
              <a:rPr lang="en" sz="800">
                <a:solidFill>
                  <a:srgbClr val="FFFFFF"/>
                </a:solidFill>
              </a:rPr>
              <a:t>4.7 Stars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5" name="Google Shape;245;p36"/>
          <p:cNvSpPr/>
          <p:nvPr/>
        </p:nvSpPr>
        <p:spPr>
          <a:xfrm>
            <a:off x="6366000" y="904875"/>
            <a:ext cx="108000" cy="2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6366000" y="3071925"/>
            <a:ext cx="108000" cy="2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 txBox="1"/>
          <p:nvPr>
            <p:ph type="title"/>
          </p:nvPr>
        </p:nvSpPr>
        <p:spPr>
          <a:xfrm>
            <a:off x="1031950" y="1601200"/>
            <a:ext cx="4708500" cy="14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leader in employee-centric fintech &amp; financial wellness</a:t>
            </a:r>
            <a:endParaRPr/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8549" y="2491123"/>
            <a:ext cx="329523" cy="3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0" y="3765650"/>
            <a:ext cx="9144000" cy="137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"/>
          <p:cNvSpPr txBox="1"/>
          <p:nvPr>
            <p:ph type="title"/>
          </p:nvPr>
        </p:nvSpPr>
        <p:spPr>
          <a:xfrm>
            <a:off x="3695700" y="747075"/>
            <a:ext cx="5004600" cy="5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Tony Rappa</a:t>
            </a:r>
            <a:endParaRPr/>
          </a:p>
        </p:txBody>
      </p:sp>
      <p:sp>
        <p:nvSpPr>
          <p:cNvPr id="255" name="Google Shape;255;p37"/>
          <p:cNvSpPr txBox="1"/>
          <p:nvPr>
            <p:ph idx="1" type="subTitle"/>
          </p:nvPr>
        </p:nvSpPr>
        <p:spPr>
          <a:xfrm>
            <a:off x="3695700" y="1269450"/>
            <a:ext cx="50046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Alliances Manager</a:t>
            </a:r>
            <a:endParaRPr/>
          </a:p>
        </p:txBody>
      </p:sp>
      <p:sp>
        <p:nvSpPr>
          <p:cNvPr id="256" name="Google Shape;256;p37"/>
          <p:cNvSpPr txBox="1"/>
          <p:nvPr>
            <p:ph idx="2" type="body"/>
          </p:nvPr>
        </p:nvSpPr>
        <p:spPr>
          <a:xfrm>
            <a:off x="4250750" y="1877450"/>
            <a:ext cx="41457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651.341.5522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tony.rappa@branchapp.com</a:t>
            </a:r>
            <a:r>
              <a:rPr lang="en"/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3771900" y="4133783"/>
            <a:ext cx="43098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88E6C"/>
                </a:solidFill>
                <a:latin typeface="Nunito Sans"/>
                <a:ea typeface="Nunito Sans"/>
                <a:cs typeface="Nunito Sans"/>
                <a:sym typeface="Nunito Sans"/>
              </a:rPr>
              <a:t>Banking Services provided by Evolve Bank &amp; Trust, Member FDIC. The Branch Mastercard Debit Card is issued by Evolve Bank &amp; Trust pursuant to a license from Mastercard and may be used everywhere Mastercard debit cards are accepted.</a:t>
            </a:r>
            <a:endParaRPr sz="800">
              <a:solidFill>
                <a:srgbClr val="588E6C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588E6C"/>
                </a:solidFill>
                <a:latin typeface="Nunito Sans"/>
                <a:ea typeface="Nunito Sans"/>
                <a:cs typeface="Nunito Sans"/>
                <a:sym typeface="Nunito Sans"/>
              </a:rPr>
              <a:t>© Branch 2021 - All Rights Reserved</a:t>
            </a:r>
            <a:endParaRPr sz="8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9" y="4113202"/>
            <a:ext cx="1201524" cy="32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3771894" y="2859825"/>
            <a:ext cx="192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accen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branchapp.com</a:t>
            </a:r>
            <a:r>
              <a:rPr lang="en" sz="900">
                <a:solidFill>
                  <a:schemeClr val="accent1"/>
                </a:solidFill>
              </a:rPr>
              <a:t> ›</a:t>
            </a:r>
            <a:endParaRPr sz="900">
              <a:solidFill>
                <a:schemeClr val="accent1"/>
              </a:solidFill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3771900" y="660925"/>
            <a:ext cx="684300" cy="40500"/>
          </a:xfrm>
          <a:prstGeom prst="rect">
            <a:avLst/>
          </a:prstGeom>
          <a:solidFill>
            <a:srgbClr val="00C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3180" y="2459568"/>
            <a:ext cx="195772" cy="2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1945" y="2019335"/>
            <a:ext cx="242833" cy="20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 rotWithShape="1">
          <a:blip r:embed="rId8">
            <a:alphaModFix/>
          </a:blip>
          <a:srcRect b="0" l="9690" r="0" t="0"/>
          <a:stretch/>
        </p:blipFill>
        <p:spPr>
          <a:xfrm>
            <a:off x="0" y="733675"/>
            <a:ext cx="3386375" cy="23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7"/>
          <p:cNvSpPr txBox="1"/>
          <p:nvPr/>
        </p:nvSpPr>
        <p:spPr>
          <a:xfrm>
            <a:off x="1143000" y="34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Nunito Sans"/>
                <a:ea typeface="Nunito Sans"/>
                <a:cs typeface="Nunito Sans"/>
                <a:sym typeface="Nunito Sans"/>
              </a:rPr>
              <a:t>STAY IN TOUCH</a:t>
            </a:r>
            <a:endParaRPr sz="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idx="1" type="body"/>
          </p:nvPr>
        </p:nvSpPr>
        <p:spPr>
          <a:xfrm>
            <a:off x="3772975" y="2511278"/>
            <a:ext cx="4820100" cy="9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COVID-19 has hit lower-income workers most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Movement away from cash has created gaps</a:t>
            </a:r>
            <a:endParaRPr/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⬢"/>
            </a:pPr>
            <a:r>
              <a:rPr lang="en"/>
              <a:t>Growth in gig </a:t>
            </a:r>
            <a:r>
              <a:rPr lang="en"/>
              <a:t>employment has set new expectations</a:t>
            </a:r>
            <a:endParaRPr/>
          </a:p>
        </p:txBody>
      </p:sp>
      <p:sp>
        <p:nvSpPr>
          <p:cNvPr id="108" name="Google Shape;108;p27"/>
          <p:cNvSpPr/>
          <p:nvPr/>
        </p:nvSpPr>
        <p:spPr>
          <a:xfrm>
            <a:off x="3821250" y="838625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7"/>
          <p:cNvSpPr txBox="1"/>
          <p:nvPr>
            <p:ph type="title"/>
          </p:nvPr>
        </p:nvSpPr>
        <p:spPr>
          <a:xfrm>
            <a:off x="3728550" y="1005150"/>
            <a:ext cx="44928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Workers need faster access to wages, now more than ever before.</a:t>
            </a:r>
            <a:endParaRPr sz="2600"/>
          </a:p>
        </p:txBody>
      </p:sp>
      <p:sp>
        <p:nvSpPr>
          <p:cNvPr id="110" name="Google Shape;110;p27"/>
          <p:cNvSpPr txBox="1"/>
          <p:nvPr/>
        </p:nvSpPr>
        <p:spPr>
          <a:xfrm>
            <a:off x="3745050" y="3736700"/>
            <a:ext cx="394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Traditional payment methods haven’t caught up.</a:t>
            </a:r>
            <a:endParaRPr sz="17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3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818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073700" y="1076000"/>
            <a:ext cx="6900300" cy="171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Branch is a </a:t>
            </a:r>
            <a:r>
              <a:rPr lang="en" sz="2800">
                <a:highlight>
                  <a:srgbClr val="FFFFFF"/>
                </a:highlight>
              </a:rPr>
              <a:t>free employee benefit*</a:t>
            </a:r>
            <a:br>
              <a:rPr lang="en" sz="2800"/>
            </a:br>
            <a:r>
              <a:rPr lang="en" sz="2800"/>
              <a:t>improving financial health for businesses and workers.</a:t>
            </a:r>
            <a:endParaRPr sz="2800"/>
          </a:p>
        </p:txBody>
      </p:sp>
      <p:sp>
        <p:nvSpPr>
          <p:cNvPr id="118" name="Google Shape;118;p28"/>
          <p:cNvSpPr/>
          <p:nvPr/>
        </p:nvSpPr>
        <p:spPr>
          <a:xfrm>
            <a:off x="1143000" y="3579950"/>
            <a:ext cx="6657900" cy="945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1B5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1073700" y="2791925"/>
            <a:ext cx="4949100" cy="3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*No setup costs, subscriptions or access fees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20" name="Google Shape;120;p28"/>
          <p:cNvSpPr/>
          <p:nvPr/>
        </p:nvSpPr>
        <p:spPr>
          <a:xfrm>
            <a:off x="1356713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Digital Wallet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3569053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Branch Card</a:t>
            </a:r>
            <a:endParaRPr/>
          </a:p>
        </p:txBody>
      </p:sp>
      <p:sp>
        <p:nvSpPr>
          <p:cNvPr id="122" name="Google Shape;122;p28"/>
          <p:cNvSpPr/>
          <p:nvPr/>
        </p:nvSpPr>
        <p:spPr>
          <a:xfrm>
            <a:off x="5741017" y="3795123"/>
            <a:ext cx="1851000" cy="523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Instant Pay</a:t>
            </a:r>
            <a:endParaRPr/>
          </a:p>
        </p:txBody>
      </p:sp>
      <p:sp>
        <p:nvSpPr>
          <p:cNvPr id="123" name="Google Shape;123;p28"/>
          <p:cNvSpPr txBox="1"/>
          <p:nvPr/>
        </p:nvSpPr>
        <p:spPr>
          <a:xfrm>
            <a:off x="3199153" y="3779823"/>
            <a:ext cx="3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+</a:t>
            </a:r>
            <a:endParaRPr sz="24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5404517" y="3779823"/>
            <a:ext cx="3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+</a:t>
            </a:r>
            <a:endParaRPr sz="2400"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/>
          <p:nvPr/>
        </p:nvSpPr>
        <p:spPr>
          <a:xfrm>
            <a:off x="1346894" y="3374606"/>
            <a:ext cx="1997100" cy="374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39C3D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Employer Payments Platform</a:t>
            </a:r>
            <a:endParaRPr sz="1000">
              <a:solidFill>
                <a:srgbClr val="039C3D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1073700" y="792575"/>
            <a:ext cx="5327100" cy="88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Branch + Expense Bull  helps solve real </a:t>
            </a:r>
            <a:r>
              <a:rPr lang="en" sz="2400">
                <a:solidFill>
                  <a:srgbClr val="FFFFFF"/>
                </a:solidFill>
                <a:highlight>
                  <a:schemeClr val="accent1"/>
                </a:highlight>
              </a:rPr>
              <a:t>business + payroll problems:</a:t>
            </a:r>
            <a:endParaRPr sz="24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1067050" y="1879850"/>
            <a:ext cx="4532100" cy="25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Providing EWA for All Employees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Save Money by Reducing Paper checks</a:t>
            </a:r>
            <a:b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or Replacing Paycards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Automate Payouts - Tips, Miles, Last Pay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Help Attract and Retain Quality Talent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Space Grotesk"/>
              <a:buAutoNum type="arabicPeriod"/>
            </a:pPr>
            <a:r>
              <a:rPr lang="en" sz="140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Offer Financially-Inclusive Wellness</a:t>
            </a:r>
            <a:endParaRPr sz="140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35" name="Google Shape;135;p29"/>
          <p:cNvGrpSpPr/>
          <p:nvPr/>
        </p:nvGrpSpPr>
        <p:grpSpPr>
          <a:xfrm>
            <a:off x="5689925" y="1173360"/>
            <a:ext cx="3214200" cy="2670940"/>
            <a:chOff x="5689925" y="1173360"/>
            <a:chExt cx="3214200" cy="2670940"/>
          </a:xfrm>
        </p:grpSpPr>
        <p:pic>
          <p:nvPicPr>
            <p:cNvPr id="136" name="Google Shape;136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50500" y="1714500"/>
              <a:ext cx="1667750" cy="17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 txBox="1"/>
            <p:nvPr/>
          </p:nvSpPr>
          <p:spPr>
            <a:xfrm>
              <a:off x="6499875" y="117336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Simplify Payroll</a:t>
              </a:r>
              <a:b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</a:b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Save Time + Money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8" name="Google Shape;138;p29"/>
            <p:cNvSpPr txBox="1"/>
            <p:nvPr/>
          </p:nvSpPr>
          <p:spPr>
            <a:xfrm>
              <a:off x="5689925" y="330550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Competitive-edge</a:t>
              </a:r>
              <a:endParaRPr sz="10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Attracting Talent</a:t>
              </a:r>
              <a:endParaRPr sz="10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endParaRPr>
            </a:p>
          </p:txBody>
        </p:sp>
        <p:sp>
          <p:nvSpPr>
            <p:cNvPr id="139" name="Google Shape;139;p29"/>
            <p:cNvSpPr txBox="1"/>
            <p:nvPr/>
          </p:nvSpPr>
          <p:spPr>
            <a:xfrm>
              <a:off x="7335125" y="3305500"/>
              <a:ext cx="156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Pay Employees</a:t>
              </a:r>
              <a:b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</a:br>
              <a:r>
                <a:rPr lang="en" sz="1000">
                  <a:solidFill>
                    <a:schemeClr val="accent1"/>
                  </a:solidFill>
                  <a:latin typeface="Nunito Sans SemiBold"/>
                  <a:ea typeface="Nunito Sans SemiBold"/>
                  <a:cs typeface="Nunito Sans SemiBold"/>
                  <a:sym typeface="Nunito Sans SemiBold"/>
                </a:rPr>
                <a:t>Faster</a:t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5" name="Google Shape;145;p30"/>
          <p:cNvSpPr txBox="1"/>
          <p:nvPr>
            <p:ph type="title"/>
          </p:nvPr>
        </p:nvSpPr>
        <p:spPr>
          <a:xfrm>
            <a:off x="1036445" y="676896"/>
            <a:ext cx="44466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Replace Paycards +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Paper Checks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1143000" y="1630725"/>
            <a:ext cx="38274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Reduce time &amp; costs related to cutting paper checks or managing 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paycards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Provide fee-free digital banking and debit card to all employees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No-hassle, no-cost way to pay people faster, even on day one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Branch handles all support needs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Built in EWA &amp; 2-Day early DD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1056955" y="4175801"/>
            <a:ext cx="305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>
                <a:solidFill>
                  <a:srgbClr val="00CD4D"/>
                </a:solidFill>
                <a:latin typeface="Caveat"/>
                <a:ea typeface="Caveat"/>
                <a:cs typeface="Caveat"/>
                <a:sym typeface="Caveat"/>
              </a:rPr>
              <a:t>Save $2,000/year per 10 employees</a:t>
            </a:r>
            <a:endParaRPr sz="1600">
              <a:solidFill>
                <a:srgbClr val="00CD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0"/>
          <p:cNvSpPr/>
          <p:nvPr/>
        </p:nvSpPr>
        <p:spPr>
          <a:xfrm>
            <a:off x="5481175" y="2705325"/>
            <a:ext cx="471600" cy="471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30"/>
          <p:cNvPicPr preferRelativeResize="0"/>
          <p:nvPr/>
        </p:nvPicPr>
        <p:blipFill rotWithShape="1">
          <a:blip r:embed="rId3">
            <a:alphaModFix/>
          </a:blip>
          <a:srcRect b="0" l="18066" r="0" t="0"/>
          <a:stretch/>
        </p:blipFill>
        <p:spPr>
          <a:xfrm>
            <a:off x="5438575" y="0"/>
            <a:ext cx="3705300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1 in 3</a:t>
            </a:r>
            <a:endParaRPr sz="3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6140549" y="4066800"/>
            <a:ext cx="2738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Low-income workers are underbanked or unbanked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1034561" y="727650"/>
            <a:ext cx="41712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Earned Wage Access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4289" r="15241" t="635"/>
          <a:stretch/>
        </p:blipFill>
        <p:spPr>
          <a:xfrm>
            <a:off x="5481175" y="0"/>
            <a:ext cx="3662700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2x</a:t>
            </a:r>
            <a:endParaRPr sz="3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421902" y="4066789"/>
            <a:ext cx="2175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Workers more likely to apply if EWA is offered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5438575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1128025" y="1590450"/>
            <a:ext cx="38274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 sz="1600">
                <a:solidFill>
                  <a:schemeClr val="accent1"/>
                </a:solidFill>
                <a:latin typeface="Caveat Regular"/>
                <a:ea typeface="Caveat Regular"/>
                <a:cs typeface="Caveat Regular"/>
                <a:sym typeface="Caveat Regular"/>
              </a:rPr>
              <a:t>Free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 for you &amp; your employees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pre-funding, escrow, or third-party risk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extra steps or changes to payroll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Prevents overdraft and maintenance fees, which perpetuates the cycle of debt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Improve retention and employee morale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Aligned with CFPB Advisory Guidelines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 rotWithShape="1">
          <a:blip r:embed="rId3">
            <a:alphaModFix/>
          </a:blip>
          <a:srcRect b="0" l="12850" r="11023" t="0"/>
          <a:stretch/>
        </p:blipFill>
        <p:spPr>
          <a:xfrm>
            <a:off x="5481300" y="0"/>
            <a:ext cx="3662701" cy="31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6332850" y="3462300"/>
            <a:ext cx="24222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What Branch offers is stylists to get their wages faster, and owners to control cash flow.”</a:t>
            </a:r>
            <a:endParaRPr sz="12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>
                <a:solidFill>
                  <a:schemeClr val="accen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Raj Mahajan</a:t>
            </a:r>
            <a:br>
              <a:rPr lang="en" sz="9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</a:br>
            <a:r>
              <a:rPr lang="en" sz="900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President ProPoint Solutions</a:t>
            </a:r>
            <a:endParaRPr sz="900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6174138" y="3437411"/>
            <a:ext cx="24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“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1128025" y="1819050"/>
            <a:ext cx="38274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Instantly send digital tips, mileage reimbursements or other one-off payments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additional payroll steps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No manual data entry required; we automate the process for you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Eliminates cash-on-hand needs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Better cash flow: no 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escrow or pre-funding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type="title"/>
          </p:nvPr>
        </p:nvSpPr>
        <p:spPr>
          <a:xfrm>
            <a:off x="1036450" y="676900"/>
            <a:ext cx="3982200" cy="9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Digital Tips +</a:t>
            </a:r>
            <a:br>
              <a:rPr lang="en" sz="2400">
                <a:solidFill>
                  <a:srgbClr val="FFFFFF"/>
                </a:solidFill>
              </a:rPr>
            </a:br>
            <a:r>
              <a:rPr lang="en" sz="2400">
                <a:solidFill>
                  <a:srgbClr val="FFFFFF"/>
                </a:solidFill>
              </a:rPr>
              <a:t>Disbursements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1034561" y="727650"/>
            <a:ext cx="41712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1099 + Gig Payouts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86" name="Google Shape;186;p33"/>
          <p:cNvSpPr/>
          <p:nvPr/>
        </p:nvSpPr>
        <p:spPr>
          <a:xfrm>
            <a:off x="5952775" y="0"/>
            <a:ext cx="3191100" cy="5143500"/>
          </a:xfrm>
          <a:prstGeom prst="rect">
            <a:avLst/>
          </a:prstGeom>
          <a:solidFill>
            <a:srgbClr val="092E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3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1128025" y="1590450"/>
            <a:ext cx="3827400" cy="26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Workers can get their wages paid out instantly after job completion (and even multiple times a day) for </a:t>
            </a:r>
            <a:r>
              <a:rPr lang="en" sz="16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Free!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Flexible integration options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Save by eliminating ACH + Instant fees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Tax-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withholding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and 1099 form generation options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17500" lvl="0" marL="3429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400"/>
              <a:buFont typeface="Nunito Sans"/>
              <a:buChar char="⬡"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90 second onboarding and immediate access to Apple Pay or Google Pay card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6135" r="17644" t="0"/>
          <a:stretch/>
        </p:blipFill>
        <p:spPr>
          <a:xfrm>
            <a:off x="5481175" y="0"/>
            <a:ext cx="3662701" cy="31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5431174" y="2670126"/>
            <a:ext cx="514200" cy="514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4">
            <a:alphaModFix/>
          </a:blip>
          <a:srcRect b="0" l="0" r="79331" t="0"/>
          <a:stretch/>
        </p:blipFill>
        <p:spPr>
          <a:xfrm>
            <a:off x="8794573" y="4736979"/>
            <a:ext cx="168700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6421900" y="3464650"/>
            <a:ext cx="217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$2/daily</a:t>
            </a:r>
            <a:endParaRPr sz="2400"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6328225" y="4066800"/>
            <a:ext cx="2363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Instant or Express Pay fees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o</a:t>
            </a: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n average gig platforms</a:t>
            </a:r>
            <a:r>
              <a:rPr lang="en" sz="1200">
                <a:solidFill>
                  <a:srgbClr val="588E6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sz="1200">
              <a:solidFill>
                <a:srgbClr val="588E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 b="0" l="0" r="76786" t="0"/>
          <a:stretch/>
        </p:blipFill>
        <p:spPr>
          <a:xfrm>
            <a:off x="8792751" y="4736972"/>
            <a:ext cx="191408" cy="2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/>
          <p:nvPr>
            <p:ph type="title"/>
          </p:nvPr>
        </p:nvSpPr>
        <p:spPr>
          <a:xfrm>
            <a:off x="1073700" y="695000"/>
            <a:ext cx="6900300" cy="12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Expense Bull + Branch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highlight>
                  <a:srgbClr val="FFFFFF"/>
                </a:highlight>
              </a:rPr>
              <a:t>M</a:t>
            </a:r>
            <a:r>
              <a:rPr lang="en" sz="2800">
                <a:highlight>
                  <a:srgbClr val="FFFFFF"/>
                </a:highlight>
              </a:rPr>
              <a:t>odern Digital Payments</a:t>
            </a:r>
            <a:endParaRPr sz="2800"/>
          </a:p>
        </p:txBody>
      </p:sp>
      <p:sp>
        <p:nvSpPr>
          <p:cNvPr id="200" name="Google Shape;200;p34"/>
          <p:cNvSpPr/>
          <p:nvPr/>
        </p:nvSpPr>
        <p:spPr>
          <a:xfrm flipH="1" rot="10800000">
            <a:off x="1143000" y="1993025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 txBox="1"/>
          <p:nvPr/>
        </p:nvSpPr>
        <p:spPr>
          <a:xfrm>
            <a:off x="1313781" y="2165161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Improved Cashflow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witch to contactless, cashless payments — no pre-funding.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2" name="Google Shape;202;p34"/>
          <p:cNvSpPr/>
          <p:nvPr/>
        </p:nvSpPr>
        <p:spPr>
          <a:xfrm flipH="1" rot="10800000">
            <a:off x="4480050" y="1993025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/>
        </p:nvSpPr>
        <p:spPr>
          <a:xfrm>
            <a:off x="4650825" y="2165150"/>
            <a:ext cx="2748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Quick Setup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Flexible integration options, g</a:t>
            </a: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et running in as little as a week.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4" name="Google Shape;204;p34"/>
          <p:cNvSpPr/>
          <p:nvPr/>
        </p:nvSpPr>
        <p:spPr>
          <a:xfrm flipH="1" rot="10800000">
            <a:off x="1143000" y="3431650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1313781" y="3603786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Great Support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US-based team is here to help, you &amp; your employees.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6" name="Google Shape;206;p34"/>
          <p:cNvSpPr/>
          <p:nvPr/>
        </p:nvSpPr>
        <p:spPr>
          <a:xfrm flipH="1" rot="10800000">
            <a:off x="4480050" y="3431650"/>
            <a:ext cx="3067800" cy="1269000"/>
          </a:xfrm>
          <a:prstGeom prst="snip1Rect">
            <a:avLst>
              <a:gd fmla="val 18580" name="adj"/>
            </a:avLst>
          </a:prstGeom>
          <a:solidFill>
            <a:srgbClr val="353444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4"/>
          <p:cNvSpPr txBox="1"/>
          <p:nvPr/>
        </p:nvSpPr>
        <p:spPr>
          <a:xfrm>
            <a:off x="4650831" y="3603786"/>
            <a:ext cx="2665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Compliant</a:t>
            </a:r>
            <a:endParaRPr>
              <a:solidFill>
                <a:srgbClr val="FFFFFF"/>
              </a:solidFill>
              <a:latin typeface="Space Grotesk Light"/>
              <a:ea typeface="Space Grotesk Light"/>
              <a:cs typeface="Space Grotesk Light"/>
              <a:sym typeface="Space Grotesk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employer-based offering is SOC-2 and CFPB-adherent.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8" name="Google Shape;208;p34"/>
          <p:cNvSpPr/>
          <p:nvPr/>
        </p:nvSpPr>
        <p:spPr>
          <a:xfrm>
            <a:off x="1143000" y="538550"/>
            <a:ext cx="684300" cy="4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nch 2021">
  <a:themeElements>
    <a:clrScheme name="Simple Light">
      <a:dk1>
        <a:srgbClr val="353444"/>
      </a:dk1>
      <a:lt1>
        <a:srgbClr val="9B9AB4"/>
      </a:lt1>
      <a:dk2>
        <a:srgbClr val="E1E1E1"/>
      </a:dk2>
      <a:lt2>
        <a:srgbClr val="F8F6F4"/>
      </a:lt2>
      <a:accent1>
        <a:srgbClr val="00CD4D"/>
      </a:accent1>
      <a:accent2>
        <a:srgbClr val="10382A"/>
      </a:accent2>
      <a:accent3>
        <a:srgbClr val="082F21"/>
      </a:accent3>
      <a:accent4>
        <a:srgbClr val="39C4E5"/>
      </a:accent4>
      <a:accent5>
        <a:srgbClr val="FF7A69"/>
      </a:accent5>
      <a:accent6>
        <a:srgbClr val="4F4F82"/>
      </a:accent6>
      <a:hlink>
        <a:srgbClr val="0096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